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7" r:id="rId1"/>
  </p:sldMasterIdLst>
  <p:sldIdLst>
    <p:sldId id="262" r:id="rId2"/>
    <p:sldId id="265" r:id="rId3"/>
    <p:sldId id="257" r:id="rId4"/>
    <p:sldId id="258" r:id="rId5"/>
    <p:sldId id="259" r:id="rId6"/>
    <p:sldId id="260" r:id="rId7"/>
    <p:sldId id="261" r:id="rId8"/>
    <p:sldId id="268" r:id="rId9"/>
    <p:sldId id="284" r:id="rId10"/>
    <p:sldId id="285" r:id="rId11"/>
    <p:sldId id="263" r:id="rId12"/>
    <p:sldId id="280" r:id="rId13"/>
    <p:sldId id="281" r:id="rId14"/>
    <p:sldId id="264" r:id="rId15"/>
    <p:sldId id="266" r:id="rId16"/>
    <p:sldId id="279" r:id="rId17"/>
    <p:sldId id="271" r:id="rId18"/>
    <p:sldId id="278" r:id="rId19"/>
    <p:sldId id="282" r:id="rId20"/>
    <p:sldId id="283" r:id="rId21"/>
    <p:sldId id="293" r:id="rId22"/>
    <p:sldId id="290" r:id="rId23"/>
    <p:sldId id="272" r:id="rId24"/>
    <p:sldId id="274" r:id="rId25"/>
    <p:sldId id="275" r:id="rId26"/>
    <p:sldId id="277" r:id="rId27"/>
    <p:sldId id="276" r:id="rId28"/>
    <p:sldId id="269" r:id="rId29"/>
    <p:sldId id="27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dy Duran" initials="RD" lastIdx="1" clrIdx="0">
    <p:extLst>
      <p:ext uri="{19B8F6BF-5375-455C-9EA6-DF929625EA0E}">
        <p15:presenceInfo xmlns:p15="http://schemas.microsoft.com/office/powerpoint/2012/main" userId="efdb3610650c73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25T22:16:04.577" idx="1">
    <p:pos x="4272" y="1297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3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8035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12813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733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0675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586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120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009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98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81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400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170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748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80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630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187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10/10/2020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1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uncyc.org/wiki/Dora_the_Explorer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gital_history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nsight-data-visualisation-digital-290429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hedailytexan.com/2016/03/21/increased-police-presence-attempts-to-counteract-high-crime-rates-during-sxsw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File:SxSW_logo.pn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rtoon-icon-light-bulb-symbol-1294877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rscienceshow.com/2010_06_01_archive.html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stin,_Texa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hatislove-2010.blogspot.com/2013/01/how-to-make-internet-safer-for-children.html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ishcorpse.wordpress.com/2009/11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D8A6-74C4-4CEE-A5B2-48F6E8975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Austin Crime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B0F45-65A6-426F-B5DE-75572B3F3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Rudy Duran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157E9-1A86-4051-9C56-AA1150CE6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2692" y="2736146"/>
            <a:ext cx="1428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9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58FC-E28C-41B5-B825-4D2DDA28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2F37-E3BC-4C38-AED1-B1D044830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90" y="1592419"/>
            <a:ext cx="8596668" cy="388077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Graphs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Graphs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Inferential Models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298A2-540B-4A4E-9C8D-E7A92D253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5267" y="2018017"/>
            <a:ext cx="4519314" cy="33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23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143F-5C5E-4FA9-824B-2BF9BBB62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Analysis – Question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C1409-6B9E-46CF-936D-3C2ADCC1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52" y="2406343"/>
            <a:ext cx="7244179" cy="3633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934FC4-4D8A-48DA-B250-C01E2B9EB9EF}"/>
              </a:ext>
            </a:extLst>
          </p:cNvPr>
          <p:cNvSpPr txBox="1"/>
          <p:nvPr/>
        </p:nvSpPr>
        <p:spPr>
          <a:xfrm>
            <a:off x="677334" y="1522040"/>
            <a:ext cx="8780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offenses are reported the highest within the city?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4B6B-B1FB-4B5F-B8DD-AB81C16E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C5865-49CD-42B6-AFC6-BC4B294C184A}"/>
              </a:ext>
            </a:extLst>
          </p:cNvPr>
          <p:cNvSpPr txBox="1"/>
          <p:nvPr/>
        </p:nvSpPr>
        <p:spPr>
          <a:xfrm>
            <a:off x="1905944" y="1490047"/>
            <a:ext cx="663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crimes are more likely to occur in Austin depending on the month and quarter?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1070B-8F3A-4A2E-B439-1FA1B619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06" y="2136378"/>
            <a:ext cx="6872757" cy="397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7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4AB85-A5DE-448B-A067-23B4BC8EC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7" y="372864"/>
            <a:ext cx="8034292" cy="3204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731607-3320-4523-A7EC-33BB94ECB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57" y="3955000"/>
            <a:ext cx="8176333" cy="29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8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5859-D046-43E1-A2A4-7673909D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54945-A01A-4439-B560-CC15E2E55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1930400"/>
            <a:ext cx="6881812" cy="4032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294349-BEA4-4CEB-8A63-39D9DFBA5DA3}"/>
              </a:ext>
            </a:extLst>
          </p:cNvPr>
          <p:cNvSpPr txBox="1"/>
          <p:nvPr/>
        </p:nvSpPr>
        <p:spPr>
          <a:xfrm>
            <a:off x="2073948" y="1412240"/>
            <a:ext cx="811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locations are most associated with high crime rates?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B116D4-8F0C-4F4B-9C55-FD3A8D92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93" y="656948"/>
            <a:ext cx="8518984" cy="5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49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D2B7BA-18BA-4125-913F-E8B9CE38AD91}"/>
              </a:ext>
            </a:extLst>
          </p:cNvPr>
          <p:cNvSpPr txBox="1"/>
          <p:nvPr/>
        </p:nvSpPr>
        <p:spPr>
          <a:xfrm>
            <a:off x="949911" y="363984"/>
            <a:ext cx="368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78753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155B7-F2D5-4666-9168-6F1B5D4E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85" y="1491448"/>
            <a:ext cx="3970330" cy="3475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9D228-0112-43AB-BAD1-B7E312C9B44A}"/>
              </a:ext>
            </a:extLst>
          </p:cNvPr>
          <p:cNvSpPr txBox="1"/>
          <p:nvPr/>
        </p:nvSpPr>
        <p:spPr>
          <a:xfrm>
            <a:off x="5470125" y="363983"/>
            <a:ext cx="368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78741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2200E-3980-4DED-8D51-93CD369AC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6" y="1491448"/>
            <a:ext cx="3970330" cy="347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5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E9E2D-1547-4077-95EB-53E56CAAF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24" y="103572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 4-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9EF23-DFCE-4E17-9726-749363992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50358"/>
            <a:ext cx="8200336" cy="4311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33B6E-6C55-49CD-B8F6-CB28E694C5C1}"/>
              </a:ext>
            </a:extLst>
          </p:cNvPr>
          <p:cNvSpPr txBox="1"/>
          <p:nvPr/>
        </p:nvSpPr>
        <p:spPr>
          <a:xfrm>
            <a:off x="2015231" y="991034"/>
            <a:ext cx="7395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Which areas in Austin are more affected by crime incidents?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4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DB7F2-78BB-43B2-962E-B32056C1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5" y="852256"/>
            <a:ext cx="8824404" cy="43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5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ADB94-5E6D-4630-A2E4-8D3D3B4E4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1" y="798990"/>
            <a:ext cx="8824404" cy="48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D6B4-955E-4EE0-9BB5-A7331030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6E581-3BD8-42B5-94D4-0E7552BA2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866" y="1488613"/>
            <a:ext cx="8596668" cy="388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55133-D06D-4046-ACE3-5BB4625C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12503" y="1904999"/>
            <a:ext cx="609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70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01E88F-7D40-404B-9F4C-792A3B9A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7" y="861135"/>
            <a:ext cx="8433786" cy="47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6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96A01-64CC-496F-8AD2-82AB8FA48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96" y="692458"/>
            <a:ext cx="8336064" cy="45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9D9A7-36CE-439A-AF10-0E6E7346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South by Southwest (SXSW)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E2C8-A1FB-43E3-93A7-4272BDCD9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822370"/>
            <a:ext cx="4184035" cy="388077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Crime increased 50% in March 2015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146 arrests in 2015 during SXSW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9pm-3am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Intoxication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Assault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Police force increase by 10%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https://thedailytexan.com/2016/03/21/increased-police-presence-attempts-to-counteract-high-crime-rates-during-sxsw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6E153FC-ECA8-40A9-84E2-B8C72ADDA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48200" y="2266697"/>
            <a:ext cx="3764866" cy="266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A794-B53D-47E9-A215-DD5E0CCD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CD0A9-0744-4328-89C9-FE2251EB3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377" y="1488613"/>
            <a:ext cx="8596668" cy="93499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it possible to predict whether crime will be associated with family violence?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9B214-D22B-42D9-9954-C9098337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77" y="2138101"/>
            <a:ext cx="7868575" cy="364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7D5D18-200B-4BBF-99F0-5C501337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94" y="1438183"/>
            <a:ext cx="6282618" cy="4405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23A3A-75FD-47DD-BA46-98721C95FE8A}"/>
              </a:ext>
            </a:extLst>
          </p:cNvPr>
          <p:cNvSpPr txBox="1"/>
          <p:nvPr/>
        </p:nvSpPr>
        <p:spPr>
          <a:xfrm>
            <a:off x="2289976" y="452761"/>
            <a:ext cx="558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- First Try</a:t>
            </a:r>
          </a:p>
        </p:txBody>
      </p:sp>
    </p:spTree>
    <p:extLst>
      <p:ext uri="{BB962C8B-B14F-4D97-AF65-F5344CB8AC3E}">
        <p14:creationId xmlns:p14="http://schemas.microsoft.com/office/powerpoint/2010/main" val="754066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A23A3A-75FD-47DD-BA46-98721C95FE8A}"/>
              </a:ext>
            </a:extLst>
          </p:cNvPr>
          <p:cNvSpPr txBox="1"/>
          <p:nvPr/>
        </p:nvSpPr>
        <p:spPr>
          <a:xfrm>
            <a:off x="2289976" y="452761"/>
            <a:ext cx="558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One More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87967-4E5E-405E-9DBC-DADD20BA5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510" y="1127464"/>
            <a:ext cx="6604986" cy="511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59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A23A3A-75FD-47DD-BA46-98721C95FE8A}"/>
              </a:ext>
            </a:extLst>
          </p:cNvPr>
          <p:cNvSpPr txBox="1"/>
          <p:nvPr/>
        </p:nvSpPr>
        <p:spPr>
          <a:xfrm>
            <a:off x="736847" y="452761"/>
            <a:ext cx="7137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Matrix- Logistic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5D976-3E96-44C2-9CC6-CB03F7684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68" y="1867635"/>
            <a:ext cx="5119364" cy="411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7847-285B-41A1-B564-6E45428F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Matrix- 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E4A94F-1607-4FA5-8192-0D68D9C4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1" y="3429000"/>
            <a:ext cx="6317895" cy="2558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6F543A-4BF6-45CA-9EFC-ED45DDA9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614" y="1779834"/>
            <a:ext cx="6693764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33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471F2-B5EB-4FF4-98EC-97A0E97B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AD2FE-6425-46BA-BCA0-4E11E7023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127" y="1709506"/>
            <a:ext cx="8596668" cy="388077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Allocate resources towards crime theft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Crime theft increases </a:t>
            </a: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January-April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Highest: Theft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Lowest: Robbery, Murder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crimes take place in home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Concentrate on zip codes with highest incidents of theft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Domain and South Austin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Theft likely to occur in March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Investigate significant variables for family violence: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Weekdays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June/November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74A71-CECD-4FE4-9C3D-189BE5E5A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33897" y="1470426"/>
            <a:ext cx="2552169" cy="26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495803-AE5B-4B34-885A-4A302CA8D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3105" y="2262793"/>
            <a:ext cx="3267393" cy="3267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88222E-8180-49B9-B34E-1D74356E8FDE}"/>
              </a:ext>
            </a:extLst>
          </p:cNvPr>
          <p:cNvSpPr txBox="1"/>
          <p:nvPr/>
        </p:nvSpPr>
        <p:spPr>
          <a:xfrm>
            <a:off x="4712958" y="2665520"/>
            <a:ext cx="442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duranrudolph@gmail.com</a:t>
            </a:r>
          </a:p>
        </p:txBody>
      </p:sp>
    </p:spTree>
    <p:extLst>
      <p:ext uri="{BB962C8B-B14F-4D97-AF65-F5344CB8AC3E}">
        <p14:creationId xmlns:p14="http://schemas.microsoft.com/office/powerpoint/2010/main" val="157996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606D-A765-4730-B09E-4E58F6A8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E3D716-E930-448F-9638-6546BCE9E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55678" y="4341180"/>
            <a:ext cx="6850398" cy="1907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EAEDF-A500-4379-9E55-EE14BD5F8DB6}"/>
              </a:ext>
            </a:extLst>
          </p:cNvPr>
          <p:cNvSpPr txBox="1"/>
          <p:nvPr/>
        </p:nvSpPr>
        <p:spPr>
          <a:xfrm>
            <a:off x="905522" y="1362658"/>
            <a:ext cx="7328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Capital of Texas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Population: 975,000 and growing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City Slogan: The Live Music Capital of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Vibrant Economy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Facebook, Amazon, Google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Growing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Economy</a:t>
            </a:r>
          </a:p>
        </p:txBody>
      </p:sp>
    </p:spTree>
    <p:extLst>
      <p:ext uri="{BB962C8B-B14F-4D97-AF65-F5344CB8AC3E}">
        <p14:creationId xmlns:p14="http://schemas.microsoft.com/office/powerpoint/2010/main" val="582669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606D-A765-4730-B09E-4E58F6A8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A00F-6B74-43AF-A141-DDB6F9AD3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recommendations to APD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Reveal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crime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Reproducible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in other cities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safety of citizens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B1BB4-ADFA-4086-BC47-0853002A9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42479" y="19304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8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606D-A765-4730-B09E-4E58F6A8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A00F-6B74-43AF-A141-DDB6F9AD3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9682"/>
            <a:ext cx="8596668" cy="41109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Austin Crime Dataset (2002- 2019)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 2,124,418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Variables: 27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C0247-9895-4375-BAEE-4511B2EE9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57" y="2773779"/>
            <a:ext cx="6430290" cy="36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3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D606D-A765-4730-B09E-4E58F6A8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4A00F-6B74-43AF-A141-DDB6F9AD3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8411"/>
            <a:ext cx="8596668" cy="388077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crimes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reported the highest within the city?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crimes are more likely to occur in Austin depending on the month and quarter?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Which locations are most associated with high crime rates?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Which areas in Austin are more affected by severe crime incidents?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 it possible to predict whether crime will be associated with family violence?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E32610-853A-47FC-AEB0-EBB4EA7B8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57275" y="1333648"/>
            <a:ext cx="6208450" cy="41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93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51932-D0E9-4A46-A504-25175B3F5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583C-79DE-4A4F-A00B-806FEE1EA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87781"/>
            <a:ext cx="8596668" cy="3880773"/>
          </a:xfrm>
        </p:spPr>
        <p:txBody>
          <a:bodyPr>
            <a:normAutofit fontScale="925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Empty Quotations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Dummy variable creation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Weekdays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Factors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Date Fields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AF801-949E-4BF1-9385-5C6281D3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95" y="1270000"/>
            <a:ext cx="5216908" cy="2280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EE14A6-50A2-4FC0-AE7D-729B70DE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94" y="3550083"/>
            <a:ext cx="4797055" cy="228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8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A91D-A3CA-4F42-878D-A54555D7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EC938-F1C9-4FFB-87E7-93EEC46A0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3440"/>
            <a:ext cx="8596668" cy="3880773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70/30 split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 variables for each set (test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/train)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used from 2015-2019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variables were used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mutations occurred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stamp data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Dummy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101,963 observations for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43,697 observations for testing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Imbalanced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N’s than Y’s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D73CE-719A-42A0-8D3E-E6CBBA6C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22" y="2734322"/>
            <a:ext cx="4757090" cy="1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25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2878</TotalTime>
  <Words>435</Words>
  <Application>Microsoft Office PowerPoint</Application>
  <PresentationFormat>Widescreen</PresentationFormat>
  <Paragraphs>120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Wingdings 3</vt:lpstr>
      <vt:lpstr>Facet</vt:lpstr>
      <vt:lpstr>Austin Crime Analysis</vt:lpstr>
      <vt:lpstr>Overview</vt:lpstr>
      <vt:lpstr>Background</vt:lpstr>
      <vt:lpstr>Purpose</vt:lpstr>
      <vt:lpstr>Data Description</vt:lpstr>
      <vt:lpstr>Questions</vt:lpstr>
      <vt:lpstr>PowerPoint Presentation</vt:lpstr>
      <vt:lpstr>Data Cleansing</vt:lpstr>
      <vt:lpstr>Data Splitting</vt:lpstr>
      <vt:lpstr>Methodology</vt:lpstr>
      <vt:lpstr>Analysis – Question 1</vt:lpstr>
      <vt:lpstr>Question 2</vt:lpstr>
      <vt:lpstr>PowerPoint Presentation</vt:lpstr>
      <vt:lpstr>Question 3</vt:lpstr>
      <vt:lpstr>PowerPoint Presentation</vt:lpstr>
      <vt:lpstr>PowerPoint Presentation</vt:lpstr>
      <vt:lpstr>Question 4- Maps</vt:lpstr>
      <vt:lpstr>PowerPoint Presentation</vt:lpstr>
      <vt:lpstr>PowerPoint Presentation</vt:lpstr>
      <vt:lpstr>PowerPoint Presentation</vt:lpstr>
      <vt:lpstr>PowerPoint Presentation</vt:lpstr>
      <vt:lpstr>South by Southwest (SXSW)</vt:lpstr>
      <vt:lpstr>Question 5</vt:lpstr>
      <vt:lpstr>PowerPoint Presentation</vt:lpstr>
      <vt:lpstr>PowerPoint Presentation</vt:lpstr>
      <vt:lpstr>PowerPoint Presentation</vt:lpstr>
      <vt:lpstr>Confusion Matrix- Random Forest</vt:lpstr>
      <vt:lpstr>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Austin Crime Dataset Project</dc:title>
  <dc:creator>Rudy Duran</dc:creator>
  <cp:lastModifiedBy>Rudy Duran</cp:lastModifiedBy>
  <cp:revision>170</cp:revision>
  <dcterms:created xsi:type="dcterms:W3CDTF">2020-08-30T15:40:45Z</dcterms:created>
  <dcterms:modified xsi:type="dcterms:W3CDTF">2020-10-10T16:00:00Z</dcterms:modified>
</cp:coreProperties>
</file>